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82880" cy="514350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640080"/>
            <a:ext cx="54864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0000"/>
              </a:lnSpc>
              <a:buNone/>
            </a:pPr>
            <a:r>
              <a:rPr lang="en-US" sz="56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</a:t>
            </a:r>
            <a:endParaRPr lang="en-US" sz="5600" dirty="0"/>
          </a:p>
          <a:p>
            <a:pPr indent="0" marL="0">
              <a:lnSpc>
                <a:spcPct val="100000"/>
              </a:lnSpc>
              <a:buNone/>
            </a:pPr>
            <a:r>
              <a:rPr lang="en-US" sz="56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</a:t>
            </a:r>
            <a:endParaRPr lang="en-US" sz="5600" dirty="0"/>
          </a:p>
        </p:txBody>
      </p:sp>
      <p:sp>
        <p:nvSpPr>
          <p:cNvPr id="4" name="Text 2"/>
          <p:cNvSpPr/>
          <p:nvPr/>
        </p:nvSpPr>
        <p:spPr>
          <a:xfrm>
            <a:off x="457200" y="329184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 Pay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3730752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Network as Code  ·  Gemini 3.1  ·  Polygon Amoy  ·  Argon2id  ·  Yellow Card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100" kern="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 Ignite 2026  ·  Theme 6: Open Innovation  ·  Shortlisted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6217920" y="457200"/>
            <a:ext cx="2651760" cy="960120"/>
          </a:xfrm>
          <a:prstGeom prst="rect">
            <a:avLst/>
          </a:prstGeom>
          <a:solidFill>
            <a:srgbClr val="F2F4F7"/>
          </a:solidFill>
          <a:ln w="12700">
            <a:solidFill>
              <a:srgbClr val="E2E6E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6217920" y="457200"/>
            <a:ext cx="2651760" cy="45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217920" y="530352"/>
            <a:ext cx="2651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11s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6217920" y="1097280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Settlement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217920" y="1600200"/>
            <a:ext cx="2651760" cy="960120"/>
          </a:xfrm>
          <a:prstGeom prst="rect">
            <a:avLst/>
          </a:prstGeom>
          <a:solidFill>
            <a:srgbClr val="F2F4F7"/>
          </a:solidFill>
          <a:ln w="12700">
            <a:solidFill>
              <a:srgbClr val="E2E6E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6217920" y="1600200"/>
            <a:ext cx="2651760" cy="45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0" y="1673352"/>
            <a:ext cx="2651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217920" y="2240280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APIs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217920" y="2743200"/>
            <a:ext cx="2651760" cy="960120"/>
          </a:xfrm>
          <a:prstGeom prst="rect">
            <a:avLst/>
          </a:prstGeom>
          <a:solidFill>
            <a:srgbClr val="F2F4F7"/>
          </a:solidFill>
          <a:ln w="12700">
            <a:solidFill>
              <a:srgbClr val="E2E6E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217920" y="2743200"/>
            <a:ext cx="2651760" cy="45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17920" y="2816352"/>
            <a:ext cx="2651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&lt;1%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6217920" y="3383280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fees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6217920" y="3886200"/>
            <a:ext cx="2651760" cy="960120"/>
          </a:xfrm>
          <a:prstGeom prst="rect">
            <a:avLst/>
          </a:prstGeom>
          <a:solidFill>
            <a:srgbClr val="F2F4F7"/>
          </a:solidFill>
          <a:ln w="12700">
            <a:solidFill>
              <a:srgbClr val="E2E6ED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217920" y="3886200"/>
            <a:ext cx="2651760" cy="45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217920" y="3959352"/>
            <a:ext cx="26517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600M</a:t>
            </a:r>
            <a:endParaRPr lang="en-US" sz="3200" dirty="0"/>
          </a:p>
        </p:txBody>
      </p:sp>
      <p:sp>
        <p:nvSpPr>
          <p:cNvPr id="22" name="Text 20"/>
          <p:cNvSpPr/>
          <p:nvPr/>
        </p:nvSpPr>
        <p:spPr>
          <a:xfrm>
            <a:off x="6217920" y="4526280"/>
            <a:ext cx="26517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8288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ARCHITECTURE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65760" y="38404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the stack connects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65760" y="1234440"/>
            <a:ext cx="2011680" cy="3017520"/>
          </a:xfrm>
          <a:prstGeom prst="rect">
            <a:avLst/>
          </a:prstGeom>
          <a:solidFill>
            <a:srgbClr val="EBF0FF"/>
          </a:solidFill>
          <a:ln w="19050">
            <a:solidFill>
              <a:srgbClr val="1A4FD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234440"/>
            <a:ext cx="2011680" cy="45720"/>
          </a:xfrm>
          <a:prstGeom prst="rect">
            <a:avLst/>
          </a:prstGeom>
          <a:solidFill>
            <a:srgbClr val="1A4FD6"/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325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USSD Gateway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:8001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190195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Joseph dials *384#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Africa's Talking · FastAPI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2404872" y="2468880"/>
            <a:ext cx="1097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926080"/>
            <a:ext cx="182880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96265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POST /ussd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514600" y="1234440"/>
            <a:ext cx="2011680" cy="3017520"/>
          </a:xfrm>
          <a:prstGeom prst="rect">
            <a:avLst/>
          </a:prstGeom>
          <a:solidFill>
            <a:srgbClr val="FEF5E0"/>
          </a:solidFill>
          <a:ln w="19050">
            <a:solidFill>
              <a:srgbClr val="92500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2514600" y="1234440"/>
            <a:ext cx="2011680" cy="45720"/>
          </a:xfrm>
          <a:prstGeom prst="rect">
            <a:avLst/>
          </a:prstGeom>
          <a:solidFill>
            <a:srgbClr val="925008"/>
          </a:solidFill>
          <a:ln w="12700">
            <a:solidFill>
              <a:srgbClr val="925008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606040" y="1325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Oracle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:8000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606040" y="190195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NaC SDK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3.1 · Argon2id · FastAPI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553712" y="2468880"/>
            <a:ext cx="1097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2606040" y="2926080"/>
            <a:ext cx="182880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606040" y="296265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2500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POST /trust/check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663440" y="1234440"/>
            <a:ext cx="2011680" cy="3017520"/>
          </a:xfrm>
          <a:prstGeom prst="rect">
            <a:avLst/>
          </a:prstGeom>
          <a:solidFill>
            <a:srgbClr val="E6F8EF"/>
          </a:solidFill>
          <a:ln w="19050">
            <a:solidFill>
              <a:srgbClr val="0A7A4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1234440"/>
            <a:ext cx="2011680" cy="45720"/>
          </a:xfrm>
          <a:prstGeom prst="rect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54880" y="1325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TrustGate.sol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Polygon Amoy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754880" y="190195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USDC escrow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15s reversal window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702552" y="2468880"/>
            <a:ext cx="1097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800" dirty="0"/>
          </a:p>
        </p:txBody>
      </p:sp>
      <p:sp>
        <p:nvSpPr>
          <p:cNvPr id="23" name="Shape 21"/>
          <p:cNvSpPr/>
          <p:nvPr/>
        </p:nvSpPr>
        <p:spPr>
          <a:xfrm>
            <a:off x="4754880" y="2926080"/>
            <a:ext cx="182880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54880" y="296265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execute()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6812280" y="1234440"/>
            <a:ext cx="2011680" cy="3017520"/>
          </a:xfrm>
          <a:prstGeom prst="rect">
            <a:avLst/>
          </a:prstGeom>
          <a:solidFill>
            <a:srgbClr val="E6F6F8"/>
          </a:solidFill>
          <a:ln w="19050">
            <a:solidFill>
              <a:srgbClr val="0A6E7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812280" y="1234440"/>
            <a:ext cx="2011680" cy="45720"/>
          </a:xfrm>
          <a:prstGeom prst="rect">
            <a:avLst/>
          </a:prstGeom>
          <a:solidFill>
            <a:srgbClr val="0A6E7A"/>
          </a:solidFill>
          <a:ln w="12700">
            <a:solidFill>
              <a:srgbClr val="0A6E7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903720" y="1325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Yellow Card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b="1" dirty="0">
                <a:solidFill>
                  <a:srgbClr val="0A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6903720" y="190195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KES→USDC on-ramp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USDC→NGN off-ramp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6903720" y="2926080"/>
            <a:ext cx="1828800" cy="34747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903720" y="296265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A6E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off-ramp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365760" y="4389120"/>
            <a:ext cx="8412480" cy="457200"/>
          </a:xfrm>
          <a:prstGeom prst="rect">
            <a:avLst/>
          </a:prstGeom>
          <a:solidFill>
            <a:srgbClr val="EBF0FF"/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48640" y="4462272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 /ws/logs  →  Real-time log streaming: Nokia SDK calls · Gemini reasoning · Polygon tx hashes — all live in browser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NETWORK AS CODE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65760" y="347472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CAMARA APIs — firing in parallel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65760" y="1188720"/>
            <a:ext cx="2743200" cy="1261872"/>
          </a:xfrm>
          <a:prstGeom prst="rect">
            <a:avLst/>
          </a:prstGeom>
          <a:solidFill>
            <a:srgbClr val="EBF0FF"/>
          </a:solidFill>
          <a:ln w="19050">
            <a:solidFill>
              <a:srgbClr val="1A4FD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188720"/>
            <a:ext cx="2743200" cy="45720"/>
          </a:xfrm>
          <a:prstGeom prst="rect">
            <a:avLst/>
          </a:prstGeom>
          <a:solidFill>
            <a:srgbClr val="1A4FD6"/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75488" y="1280160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 Device Swap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75488" y="1591056"/>
            <a:ext cx="2523744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12064" y="160020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verify_device_swap(max_age=72)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475488" y="1901952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device_changed: bool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475488" y="2121408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94% of wallet drains follow a device swap within 72h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3227832" y="1188720"/>
            <a:ext cx="2743200" cy="1261872"/>
          </a:xfrm>
          <a:prstGeom prst="rect">
            <a:avLst/>
          </a:prstGeom>
          <a:solidFill>
            <a:srgbClr val="E6F8EF"/>
          </a:solidFill>
          <a:ln w="19050">
            <a:solidFill>
              <a:srgbClr val="0A7A4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27832" y="1188720"/>
            <a:ext cx="2743200" cy="45720"/>
          </a:xfrm>
          <a:prstGeom prst="rect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37560" y="1280160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🔍  SIM Swap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337560" y="1591056"/>
            <a:ext cx="2523744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74136" y="160020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verify_sim_swap(max_age=72)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337560" y="1901952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sim_swapped: bool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337560" y="2121408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signal for account takeover attacks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080760" y="1188720"/>
            <a:ext cx="2743200" cy="1261872"/>
          </a:xfrm>
          <a:prstGeom prst="rect">
            <a:avLst/>
          </a:prstGeom>
          <a:solidFill>
            <a:srgbClr val="E6F6F8"/>
          </a:solidFill>
          <a:ln w="19050">
            <a:solidFill>
              <a:srgbClr val="0A6E7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6080760" y="1188720"/>
            <a:ext cx="2743200" cy="45720"/>
          </a:xfrm>
          <a:prstGeom prst="rect">
            <a:avLst/>
          </a:prstGeom>
          <a:solidFill>
            <a:srgbClr val="0A6E7A"/>
          </a:solidFill>
          <a:ln w="12700">
            <a:solidFill>
              <a:srgbClr val="0A6E7A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90488" y="1280160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📡  Roaming Status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190488" y="1591056"/>
            <a:ext cx="2523744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27064" y="1600200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get_roaming()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6190488" y="1901952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roaming: bool, country: str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190488" y="2121408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Joseph in Nairobi, device in Budapest → BLOCK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365760" y="2542032"/>
            <a:ext cx="2743200" cy="1261872"/>
          </a:xfrm>
          <a:prstGeom prst="rect">
            <a:avLst/>
          </a:prstGeom>
          <a:solidFill>
            <a:srgbClr val="F2EEFF"/>
          </a:solidFill>
          <a:ln w="19050">
            <a:solidFill>
              <a:srgbClr val="6B22C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65760" y="2542032"/>
            <a:ext cx="2743200" cy="45720"/>
          </a:xfrm>
          <a:prstGeom prst="rect">
            <a:avLst/>
          </a:prstGeom>
          <a:solidFill>
            <a:srgbClr val="6B22C8"/>
          </a:solidFill>
          <a:ln w="12700">
            <a:solidFill>
              <a:srgbClr val="6B22C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5488" y="2633472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2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🪪  KYC Match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475488" y="2944368"/>
            <a:ext cx="2523744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12064" y="295351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check_kyc(name, national_id)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475488" y="3255264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score: float 0.0–1.0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75488" y="3474720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 registration identity match — score &lt;0.5 = fraud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3227832" y="2542032"/>
            <a:ext cx="2743200" cy="1261872"/>
          </a:xfrm>
          <a:prstGeom prst="rect">
            <a:avLst/>
          </a:prstGeom>
          <a:solidFill>
            <a:srgbClr val="FEF5E0"/>
          </a:solidFill>
          <a:ln w="19050">
            <a:solidFill>
              <a:srgbClr val="92500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3227832" y="2542032"/>
            <a:ext cx="2743200" cy="45720"/>
          </a:xfrm>
          <a:prstGeom prst="rect">
            <a:avLst/>
          </a:prstGeom>
          <a:solidFill>
            <a:srgbClr val="925008"/>
          </a:solidFill>
          <a:ln w="12700">
            <a:solidFill>
              <a:srgbClr val="92500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37560" y="2633472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 Location Proximity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3337560" y="2944368"/>
            <a:ext cx="2523744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374136" y="295351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verify_location_proximity(lat, lng)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3337560" y="3255264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near_agent: bool, delta_m: int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3337560" y="3474720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Confirms device physically at agent — unspoofable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6080760" y="2542032"/>
            <a:ext cx="2743200" cy="1261872"/>
          </a:xfrm>
          <a:prstGeom prst="rect">
            <a:avLst/>
          </a:prstGeom>
          <a:solidFill>
            <a:srgbClr val="FEF0EE"/>
          </a:solidFill>
          <a:ln w="19050">
            <a:solidFill>
              <a:srgbClr val="C4201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080760" y="2542032"/>
            <a:ext cx="2743200" cy="45720"/>
          </a:xfrm>
          <a:prstGeom prst="rect">
            <a:avLst/>
          </a:prstGeom>
          <a:solidFill>
            <a:srgbClr val="C42018"/>
          </a:solidFill>
          <a:ln w="12700">
            <a:solidFill>
              <a:srgbClr val="C42018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190488" y="2633472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Number Verify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6190488" y="2944368"/>
            <a:ext cx="2523744" cy="274320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227064" y="295351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verify_number(access_token='')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6190488" y="3255264"/>
            <a:ext cx="252374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number_verified: bool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6190488" y="3474720"/>
            <a:ext cx="25237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Silent cellular check — no OTP, cannot be intercepted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365760" y="3913632"/>
            <a:ext cx="8412480" cy="896112"/>
          </a:xfrm>
          <a:prstGeom prst="rect">
            <a:avLst/>
          </a:prstGeom>
          <a:solidFill>
            <a:srgbClr val="F2EEFF"/>
          </a:solidFill>
          <a:ln w="19050">
            <a:solidFill>
              <a:srgbClr val="6B22C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365760" y="3913632"/>
            <a:ext cx="8412480" cy="45720"/>
          </a:xfrm>
          <a:prstGeom prst="rect">
            <a:avLst/>
          </a:prstGeom>
          <a:solidFill>
            <a:srgbClr val="6B22C8"/>
          </a:solidFill>
          <a:ln w="12700">
            <a:solidFill>
              <a:srgbClr val="6B22C8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02920" y="39776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B2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 Gemini 3.1 Flash-Lite</a:t>
            </a:r>
            <a:endParaRPr lang="en-US" sz="1300" dirty="0"/>
          </a:p>
        </p:txBody>
      </p:sp>
      <p:sp>
        <p:nvSpPr>
          <p:cNvPr id="49" name="Text 47"/>
          <p:cNvSpPr/>
          <p:nvPr/>
        </p:nvSpPr>
        <p:spPr>
          <a:xfrm>
            <a:off x="502920" y="4261104"/>
            <a:ext cx="50292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generate_content('gemini-3.1-flash-lite-preview', nokia_signals_prompt)</a:t>
            </a:r>
            <a:endParaRPr lang="en-US" sz="1000" dirty="0"/>
          </a:p>
        </p:txBody>
      </p:sp>
      <p:sp>
        <p:nvSpPr>
          <p:cNvPr id="50" name="Text 48"/>
          <p:cNvSpPr/>
          <p:nvPr/>
        </p:nvSpPr>
        <p:spPr>
          <a:xfrm>
            <a:off x="5303520" y="4133088"/>
            <a:ext cx="3291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score 0–100  ·  ALLOW | BLOCK | STEP_UP  ·  plain English reasoning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CRYPTOGRAPHIC IDENTITY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65760" y="347472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SIM is the key store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65760" y="1234440"/>
            <a:ext cx="3840480" cy="694944"/>
          </a:xfrm>
          <a:prstGeom prst="rect">
            <a:avLst/>
          </a:prstGeom>
          <a:solidFill>
            <a:srgbClr val="EBF0FF"/>
          </a:solidFill>
          <a:ln w="15240">
            <a:solidFill>
              <a:srgbClr val="1A4FD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32588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📱  MSISDN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02920" y="160020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+254712000001 · phone number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2103120" y="1965960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2057400"/>
            <a:ext cx="3840480" cy="694944"/>
          </a:xfrm>
          <a:prstGeom prst="rect">
            <a:avLst/>
          </a:prstGeom>
          <a:solidFill>
            <a:srgbClr val="E6F6F8"/>
          </a:solidFill>
          <a:ln w="15240">
            <a:solidFill>
              <a:srgbClr val="0A6E7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502920" y="214884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📡  IMSI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242316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NaC → network_access_id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2103120" y="2788920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365760" y="2880360"/>
            <a:ext cx="3840480" cy="694944"/>
          </a:xfrm>
          <a:prstGeom prst="rect">
            <a:avLst/>
          </a:prstGeom>
          <a:solidFill>
            <a:srgbClr val="E6F8EF"/>
          </a:solidFill>
          <a:ln w="15240">
            <a:solidFill>
              <a:srgbClr val="0A7A4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2920" y="297180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IMEI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" y="324612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NaC → device hardware ID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2103120" y="3611880"/>
            <a:ext cx="3657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↓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365760" y="3703320"/>
            <a:ext cx="3840480" cy="694944"/>
          </a:xfrm>
          <a:prstGeom prst="rect">
            <a:avLst/>
          </a:prstGeom>
          <a:solidFill>
            <a:srgbClr val="FEF5E0"/>
          </a:solidFill>
          <a:ln w="15240">
            <a:solidFill>
              <a:srgbClr val="92500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02920" y="3794760"/>
            <a:ext cx="1463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🔑  PIN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02920" y="4069080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4-digit user-chosen PIN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251960" y="2651760"/>
            <a:ext cx="502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800" dirty="0"/>
          </a:p>
        </p:txBody>
      </p:sp>
      <p:sp>
        <p:nvSpPr>
          <p:cNvPr id="20" name="Shape 18"/>
          <p:cNvSpPr/>
          <p:nvPr/>
        </p:nvSpPr>
        <p:spPr>
          <a:xfrm>
            <a:off x="4800600" y="1188720"/>
            <a:ext cx="4069080" cy="2834640"/>
          </a:xfrm>
          <a:prstGeom prst="rect">
            <a:avLst/>
          </a:prstGeom>
          <a:solidFill>
            <a:srgbClr val="FEF5E0"/>
          </a:solidFill>
          <a:ln w="25400">
            <a:solidFill>
              <a:srgbClr val="F59E0B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800600" y="1188720"/>
            <a:ext cx="4069080" cy="457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919472" y="1261872"/>
            <a:ext cx="3840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Argon2id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4919472" y="1664208"/>
            <a:ext cx="3749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Memory-hard key derivation  ·  64MB  ·  3 iterations  ·  4 threads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4919472" y="1975104"/>
            <a:ext cx="3840480" cy="914400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974336" y="2011680"/>
            <a:ext cx="3730752" cy="84124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secret = PIN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salt   = sha256(MSISDN+IMSI+IMEI)[:16]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key    = argon2id(secret, salt, 64MB)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addr   = eth_account.from_key(key).address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4919472" y="294436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 Polygon wallet address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919472" y="3255264"/>
            <a:ext cx="38404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SIM stolen + moved to new device: Nokia IMEI changes → different address → attacker locked out.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65760" y="4187952"/>
            <a:ext cx="8412480" cy="658368"/>
          </a:xfrm>
          <a:prstGeom prst="rect">
            <a:avLst/>
          </a:prstGeom>
          <a:solidFill>
            <a:srgbClr val="E6F8EF"/>
          </a:solidFill>
          <a:ln w="19050">
            <a:solidFill>
              <a:srgbClr val="0A7A46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8640" y="4279392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IS the hardware security module. No seed phrase stored. No recovery phrase to lose. 600 million Africans already have this key store in their pocket.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 CONTRACT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65760" y="347472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TrustGate.sol · Polygon Amoy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65760" y="1170432"/>
            <a:ext cx="8412480" cy="384048"/>
          </a:xfrm>
          <a:prstGeom prst="rect">
            <a:avLst/>
          </a:prstGeom>
          <a:solidFill>
            <a:srgbClr val="EBF0FF"/>
          </a:solidFill>
          <a:ln w="9525">
            <a:solidFill>
              <a:srgbClr val="1A4FD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225296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0x1373A4c5779536A7265a5a4EC70Bc288A208581A   ·   Deployed &amp; Verified   ·   chainId 80002   ·   minScore: 70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365760" y="1664208"/>
            <a:ext cx="2523744" cy="859536"/>
          </a:xfrm>
          <a:prstGeom prst="rect">
            <a:avLst/>
          </a:prstGeom>
          <a:solidFill>
            <a:srgbClr val="FEF5E0"/>
          </a:solidFill>
          <a:ln w="15240">
            <a:solidFill>
              <a:srgbClr val="92500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457200" y="173736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92500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depositFor()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2249424" y="1755648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457200" y="2011680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 cash-in: moves USDC from agent wallet to user vault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017520" y="1664208"/>
            <a:ext cx="2523744" cy="859536"/>
          </a:xfrm>
          <a:prstGeom prst="rect">
            <a:avLst/>
          </a:prstGeom>
          <a:solidFill>
            <a:srgbClr val="EBF0FF"/>
          </a:solidFill>
          <a:ln w="15240">
            <a:solidFill>
              <a:srgbClr val="1A4FD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3108960" y="173736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execute()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901184" y="1755648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ORACLE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3108960" y="2011680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Escrow: requires Nokia score ≥ 70. Emits EscrowStarted.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669280" y="1664208"/>
            <a:ext cx="2523744" cy="859536"/>
          </a:xfrm>
          <a:prstGeom prst="rect">
            <a:avLst/>
          </a:prstGeom>
          <a:solidFill>
            <a:srgbClr val="E6F8EF"/>
          </a:solidFill>
          <a:ln w="15240">
            <a:solidFill>
              <a:srgbClr val="0A7A4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760720" y="1737360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finalizeTransfer()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7552944" y="1755648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ORACLE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5760720" y="2011680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Releases USDC after 15s grace period. Revenue to owner.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65760" y="2633472"/>
            <a:ext cx="2523744" cy="859536"/>
          </a:xfrm>
          <a:prstGeom prst="rect">
            <a:avLst/>
          </a:prstGeom>
          <a:solidFill>
            <a:srgbClr val="E6F6F8"/>
          </a:solidFill>
          <a:ln w="15240">
            <a:solidFill>
              <a:srgbClr val="0A6E7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457200" y="2706624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0A6E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reverseTransfer()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2249424" y="272491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ORACLE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457200" y="2980944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Returns funds within 15s. Triggered by *384*5# USSD.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3017520" y="2633472"/>
            <a:ext cx="2523744" cy="859536"/>
          </a:xfrm>
          <a:prstGeom prst="rect">
            <a:avLst/>
          </a:prstGeom>
          <a:solidFill>
            <a:srgbClr val="F2EEFF"/>
          </a:solidFill>
          <a:ln w="15240">
            <a:solidFill>
              <a:srgbClr val="6B22C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3108960" y="2706624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6B22C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migrateIdentity()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901184" y="272491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ORACLE</a:t>
            </a:r>
            <a:endParaRPr lang="en-US" sz="850" dirty="0"/>
          </a:p>
        </p:txBody>
      </p:sp>
      <p:sp>
        <p:nvSpPr>
          <p:cNvPr id="25" name="Text 23"/>
          <p:cNvSpPr/>
          <p:nvPr/>
        </p:nvSpPr>
        <p:spPr>
          <a:xfrm>
            <a:off x="3108960" y="2980944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Lost device recovery: moves balance to new Argon2id address.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5669280" y="2633472"/>
            <a:ext cx="2523744" cy="859536"/>
          </a:xfrm>
          <a:prstGeom prst="rect">
            <a:avLst/>
          </a:prstGeom>
          <a:solidFill>
            <a:srgbClr val="FEF0EE"/>
          </a:solidFill>
          <a:ln w="15240">
            <a:solidFill>
              <a:srgbClr val="C4201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760720" y="2706624"/>
            <a:ext cx="1737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C4201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setWalletLock()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7552944" y="2724912"/>
            <a:ext cx="548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ORACLE</a:t>
            </a:r>
            <a:endParaRPr lang="en-US" sz="850" dirty="0"/>
          </a:p>
        </p:txBody>
      </p:sp>
      <p:sp>
        <p:nvSpPr>
          <p:cNvPr id="29" name="Text 27"/>
          <p:cNvSpPr/>
          <p:nvPr/>
        </p:nvSpPr>
        <p:spPr>
          <a:xfrm>
            <a:off x="5760720" y="2980944"/>
            <a:ext cx="234086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freeze via *384*0# or Nokia SIM swap detection.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365760" y="3602736"/>
            <a:ext cx="8412480" cy="475488"/>
          </a:xfrm>
          <a:prstGeom prst="rect">
            <a:avLst/>
          </a:prstGeom>
          <a:solidFill>
            <a:srgbClr val="FFFFFF"/>
          </a:solidFill>
          <a:ln w="9525">
            <a:solidFill>
              <a:srgbClr val="E2E6ED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02920" y="367588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8A9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balances(address user) → uint256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4297680" y="3694176"/>
            <a:ext cx="4297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· Anyone · Called by USSD *384*2# to show Joseph his vault balance.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65760" y="4206240"/>
            <a:ext cx="8412480" cy="658368"/>
          </a:xfrm>
          <a:prstGeom prst="rect">
            <a:avLst/>
          </a:prstGeom>
          <a:solidFill>
            <a:srgbClr val="E6F8EF"/>
          </a:solidFill>
          <a:ln w="19050">
            <a:solidFill>
              <a:srgbClr val="0A7A46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48640" y="4297680"/>
            <a:ext cx="80467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Flow: depositFor() → execute() [escrow] → 15s grace → finalizeTransfer() [payout + revenue]  ·  or→  reverseTransfer() within 15s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FLOW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65760" y="292608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8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 → USDC → Polygon → NGN  in 11 seconds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20040" y="1371600"/>
            <a:ext cx="1353312" cy="3090672"/>
          </a:xfrm>
          <a:prstGeom prst="rect">
            <a:avLst/>
          </a:prstGeom>
          <a:solidFill>
            <a:srgbClr val="FEF5E0"/>
          </a:solidFill>
          <a:ln w="19050">
            <a:solidFill>
              <a:srgbClr val="92500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20040" y="1371600"/>
            <a:ext cx="1353312" cy="45720"/>
          </a:xfrm>
          <a:prstGeom prst="rect">
            <a:avLst/>
          </a:prstGeom>
          <a:solidFill>
            <a:srgbClr val="925008"/>
          </a:solidFill>
          <a:ln w="12700">
            <a:solidFill>
              <a:srgbClr val="925008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53796" y="1481328"/>
            <a:ext cx="685800" cy="685800"/>
          </a:xfrm>
          <a:prstGeom prst="oval">
            <a:avLst/>
          </a:prstGeom>
          <a:solidFill>
            <a:srgbClr val="925008"/>
          </a:solidFill>
          <a:ln w="12700">
            <a:solidFill>
              <a:srgbClr val="925008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3796" y="148132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320040" y="2194560"/>
            <a:ext cx="13533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💵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374904" y="2743200"/>
            <a:ext cx="1243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Cash In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74904" y="3127248"/>
            <a:ext cx="12435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 5,000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agent shop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11480" y="3657600"/>
            <a:ext cx="1170432" cy="347472"/>
          </a:xfrm>
          <a:prstGeom prst="rect">
            <a:avLst/>
          </a:prstGeom>
          <a:solidFill>
            <a:srgbClr val="FFFFFF"/>
          </a:solidFill>
          <a:ln w="9525">
            <a:solidFill>
              <a:srgbClr val="92500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370332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~0s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1691640" y="2560320"/>
            <a:ext cx="91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1783080" y="1371600"/>
            <a:ext cx="1353312" cy="3090672"/>
          </a:xfrm>
          <a:prstGeom prst="rect">
            <a:avLst/>
          </a:prstGeom>
          <a:solidFill>
            <a:srgbClr val="EBF0FF"/>
          </a:solidFill>
          <a:ln w="19050">
            <a:solidFill>
              <a:srgbClr val="1A4FD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783080" y="1371600"/>
            <a:ext cx="1353312" cy="45720"/>
          </a:xfrm>
          <a:prstGeom prst="rect">
            <a:avLst/>
          </a:prstGeom>
          <a:solidFill>
            <a:srgbClr val="1A4FD6"/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116836" y="1481328"/>
            <a:ext cx="685800" cy="685800"/>
          </a:xfrm>
          <a:prstGeom prst="oval">
            <a:avLst/>
          </a:prstGeom>
          <a:solidFill>
            <a:srgbClr val="1A4FD6"/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116836" y="148132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783080" y="2194560"/>
            <a:ext cx="13533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📡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1837944" y="2743200"/>
            <a:ext cx="1243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APIs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837944" y="3127248"/>
            <a:ext cx="12435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CAMARA APIs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parallel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1874520" y="3657600"/>
            <a:ext cx="1170432" cy="347472"/>
          </a:xfrm>
          <a:prstGeom prst="rect">
            <a:avLst/>
          </a:prstGeom>
          <a:solidFill>
            <a:srgbClr val="FFFFFF"/>
          </a:solidFill>
          <a:ln w="9525">
            <a:solidFill>
              <a:srgbClr val="1A4FD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874520" y="370332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~2s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3154680" y="2560320"/>
            <a:ext cx="91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4" name="Shape 22"/>
          <p:cNvSpPr/>
          <p:nvPr/>
        </p:nvSpPr>
        <p:spPr>
          <a:xfrm>
            <a:off x="3246120" y="1371600"/>
            <a:ext cx="1353312" cy="3090672"/>
          </a:xfrm>
          <a:prstGeom prst="rect">
            <a:avLst/>
          </a:prstGeom>
          <a:solidFill>
            <a:srgbClr val="F2EEFF"/>
          </a:solidFill>
          <a:ln w="19050">
            <a:solidFill>
              <a:srgbClr val="6B22C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246120" y="1371600"/>
            <a:ext cx="1353312" cy="45720"/>
          </a:xfrm>
          <a:prstGeom prst="rect">
            <a:avLst/>
          </a:prstGeom>
          <a:solidFill>
            <a:srgbClr val="6B22C8"/>
          </a:solidFill>
          <a:ln w="12700">
            <a:solidFill>
              <a:srgbClr val="6B22C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79876" y="1481328"/>
            <a:ext cx="685800" cy="685800"/>
          </a:xfrm>
          <a:prstGeom prst="oval">
            <a:avLst/>
          </a:prstGeom>
          <a:solidFill>
            <a:srgbClr val="6B22C8"/>
          </a:solidFill>
          <a:ln w="12700">
            <a:solidFill>
              <a:srgbClr val="6B22C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579876" y="148132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3246120" y="2194560"/>
            <a:ext cx="13533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✦</a:t>
            </a:r>
            <a:endParaRPr lang="en-US" sz="2600" dirty="0"/>
          </a:p>
        </p:txBody>
      </p:sp>
      <p:sp>
        <p:nvSpPr>
          <p:cNvPr id="29" name="Text 27"/>
          <p:cNvSpPr/>
          <p:nvPr/>
        </p:nvSpPr>
        <p:spPr>
          <a:xfrm>
            <a:off x="3300984" y="2743200"/>
            <a:ext cx="1243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3.1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3300984" y="3127248"/>
            <a:ext cx="12435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 94/100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3337560" y="3657600"/>
            <a:ext cx="1170432" cy="347472"/>
          </a:xfrm>
          <a:prstGeom prst="rect">
            <a:avLst/>
          </a:prstGeom>
          <a:solidFill>
            <a:srgbClr val="FFFFFF"/>
          </a:solidFill>
          <a:ln w="9525">
            <a:solidFill>
              <a:srgbClr val="6B22C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37560" y="370332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6B2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~3s</a:t>
            </a:r>
            <a:endParaRPr lang="en-US" sz="1150" dirty="0"/>
          </a:p>
        </p:txBody>
      </p:sp>
      <p:sp>
        <p:nvSpPr>
          <p:cNvPr id="33" name="Text 31"/>
          <p:cNvSpPr/>
          <p:nvPr/>
        </p:nvSpPr>
        <p:spPr>
          <a:xfrm>
            <a:off x="4617720" y="2560320"/>
            <a:ext cx="91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34" name="Shape 32"/>
          <p:cNvSpPr/>
          <p:nvPr/>
        </p:nvSpPr>
        <p:spPr>
          <a:xfrm>
            <a:off x="4709160" y="1371600"/>
            <a:ext cx="1353312" cy="3090672"/>
          </a:xfrm>
          <a:prstGeom prst="rect">
            <a:avLst/>
          </a:prstGeom>
          <a:solidFill>
            <a:srgbClr val="E6F6F8"/>
          </a:solidFill>
          <a:ln w="19050">
            <a:solidFill>
              <a:srgbClr val="0A6E7A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709160" y="1371600"/>
            <a:ext cx="1353312" cy="45720"/>
          </a:xfrm>
          <a:prstGeom prst="rect">
            <a:avLst/>
          </a:prstGeom>
          <a:solidFill>
            <a:srgbClr val="0A6E7A"/>
          </a:solidFill>
          <a:ln w="12700">
            <a:solidFill>
              <a:srgbClr val="0A6E7A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5042916" y="1481328"/>
            <a:ext cx="685800" cy="685800"/>
          </a:xfrm>
          <a:prstGeom prst="oval">
            <a:avLst/>
          </a:prstGeom>
          <a:solidFill>
            <a:srgbClr val="0A6E7A"/>
          </a:solidFill>
          <a:ln w="12700">
            <a:solidFill>
              <a:srgbClr val="0A6E7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042916" y="148132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</a:t>
            </a:r>
            <a:endParaRPr lang="en-US" sz="1800" dirty="0"/>
          </a:p>
        </p:txBody>
      </p:sp>
      <p:sp>
        <p:nvSpPr>
          <p:cNvPr id="38" name="Text 36"/>
          <p:cNvSpPr/>
          <p:nvPr/>
        </p:nvSpPr>
        <p:spPr>
          <a:xfrm>
            <a:off x="4709160" y="2194560"/>
            <a:ext cx="13533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💱</a:t>
            </a:r>
            <a:endParaRPr lang="en-US" sz="2600" dirty="0"/>
          </a:p>
        </p:txBody>
      </p:sp>
      <p:sp>
        <p:nvSpPr>
          <p:cNvPr id="39" name="Text 37"/>
          <p:cNvSpPr/>
          <p:nvPr/>
        </p:nvSpPr>
        <p:spPr>
          <a:xfrm>
            <a:off x="4764024" y="2743200"/>
            <a:ext cx="1243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Yellow Card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4764024" y="3127248"/>
            <a:ext cx="12435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KES→USDC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live rate</a:t>
            </a:r>
            <a:endParaRPr lang="en-US" sz="950" dirty="0"/>
          </a:p>
        </p:txBody>
      </p:sp>
      <p:sp>
        <p:nvSpPr>
          <p:cNvPr id="41" name="Shape 39"/>
          <p:cNvSpPr/>
          <p:nvPr/>
        </p:nvSpPr>
        <p:spPr>
          <a:xfrm>
            <a:off x="4800600" y="3657600"/>
            <a:ext cx="1170432" cy="347472"/>
          </a:xfrm>
          <a:prstGeom prst="rect">
            <a:avLst/>
          </a:prstGeom>
          <a:solidFill>
            <a:srgbClr val="FFFFFF"/>
          </a:solidFill>
          <a:ln w="9525">
            <a:solidFill>
              <a:srgbClr val="0A6E7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00600" y="370332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A6E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~4s</a:t>
            </a:r>
            <a:endParaRPr lang="en-US" sz="1150" dirty="0"/>
          </a:p>
        </p:txBody>
      </p:sp>
      <p:sp>
        <p:nvSpPr>
          <p:cNvPr id="43" name="Text 41"/>
          <p:cNvSpPr/>
          <p:nvPr/>
        </p:nvSpPr>
        <p:spPr>
          <a:xfrm>
            <a:off x="6080760" y="2560320"/>
            <a:ext cx="91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44" name="Shape 42"/>
          <p:cNvSpPr/>
          <p:nvPr/>
        </p:nvSpPr>
        <p:spPr>
          <a:xfrm>
            <a:off x="6172200" y="1371600"/>
            <a:ext cx="1353312" cy="3090672"/>
          </a:xfrm>
          <a:prstGeom prst="rect">
            <a:avLst/>
          </a:prstGeom>
          <a:solidFill>
            <a:srgbClr val="E6F8EF"/>
          </a:solidFill>
          <a:ln w="19050">
            <a:solidFill>
              <a:srgbClr val="0A7A4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5" name="Shape 43"/>
          <p:cNvSpPr/>
          <p:nvPr/>
        </p:nvSpPr>
        <p:spPr>
          <a:xfrm>
            <a:off x="6172200" y="1371600"/>
            <a:ext cx="1353312" cy="45720"/>
          </a:xfrm>
          <a:prstGeom prst="rect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505956" y="1481328"/>
            <a:ext cx="685800" cy="685800"/>
          </a:xfrm>
          <a:prstGeom prst="oval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505956" y="148132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1800" dirty="0"/>
          </a:p>
        </p:txBody>
      </p:sp>
      <p:sp>
        <p:nvSpPr>
          <p:cNvPr id="48" name="Text 46"/>
          <p:cNvSpPr/>
          <p:nvPr/>
        </p:nvSpPr>
        <p:spPr>
          <a:xfrm>
            <a:off x="6172200" y="2194560"/>
            <a:ext cx="13533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⛓</a:t>
            </a:r>
            <a:endParaRPr lang="en-US" sz="2600" dirty="0"/>
          </a:p>
        </p:txBody>
      </p:sp>
      <p:sp>
        <p:nvSpPr>
          <p:cNvPr id="49" name="Text 47"/>
          <p:cNvSpPr/>
          <p:nvPr/>
        </p:nvSpPr>
        <p:spPr>
          <a:xfrm>
            <a:off x="6227064" y="2743200"/>
            <a:ext cx="1243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Polygon</a:t>
            </a:r>
            <a:endParaRPr lang="en-US" sz="1100" dirty="0"/>
          </a:p>
        </p:txBody>
      </p:sp>
      <p:sp>
        <p:nvSpPr>
          <p:cNvPr id="50" name="Text 48"/>
          <p:cNvSpPr/>
          <p:nvPr/>
        </p:nvSpPr>
        <p:spPr>
          <a:xfrm>
            <a:off x="6227064" y="3127248"/>
            <a:ext cx="12435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TrustGate.sol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execute() escrow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263640" y="3657600"/>
            <a:ext cx="1170432" cy="347472"/>
          </a:xfrm>
          <a:prstGeom prst="rect">
            <a:avLst/>
          </a:prstGeom>
          <a:solidFill>
            <a:srgbClr val="FFFFFF"/>
          </a:solidFill>
          <a:ln w="9525">
            <a:solidFill>
              <a:srgbClr val="0A7A46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263640" y="370332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~6s</a:t>
            </a:r>
            <a:endParaRPr lang="en-US" sz="1150" dirty="0"/>
          </a:p>
        </p:txBody>
      </p:sp>
      <p:sp>
        <p:nvSpPr>
          <p:cNvPr id="53" name="Text 51"/>
          <p:cNvSpPr/>
          <p:nvPr/>
        </p:nvSpPr>
        <p:spPr>
          <a:xfrm>
            <a:off x="7543800" y="2560320"/>
            <a:ext cx="91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54" name="Shape 52"/>
          <p:cNvSpPr/>
          <p:nvPr/>
        </p:nvSpPr>
        <p:spPr>
          <a:xfrm>
            <a:off x="7635240" y="1371600"/>
            <a:ext cx="1353312" cy="3090672"/>
          </a:xfrm>
          <a:prstGeom prst="rect">
            <a:avLst/>
          </a:prstGeom>
          <a:solidFill>
            <a:srgbClr val="E6F8EF"/>
          </a:solidFill>
          <a:ln w="19050">
            <a:solidFill>
              <a:srgbClr val="0A7A4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5" name="Shape 53"/>
          <p:cNvSpPr/>
          <p:nvPr/>
        </p:nvSpPr>
        <p:spPr>
          <a:xfrm>
            <a:off x="7635240" y="1371600"/>
            <a:ext cx="1353312" cy="45720"/>
          </a:xfrm>
          <a:prstGeom prst="rect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7968996" y="1481328"/>
            <a:ext cx="685800" cy="685800"/>
          </a:xfrm>
          <a:prstGeom prst="oval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968996" y="1481328"/>
            <a:ext cx="6858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</a:t>
            </a:r>
            <a:endParaRPr lang="en-US" sz="1800" dirty="0"/>
          </a:p>
        </p:txBody>
      </p:sp>
      <p:sp>
        <p:nvSpPr>
          <p:cNvPr id="58" name="Text 56"/>
          <p:cNvSpPr/>
          <p:nvPr/>
        </p:nvSpPr>
        <p:spPr>
          <a:xfrm>
            <a:off x="7635240" y="2194560"/>
            <a:ext cx="135331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📲</a:t>
            </a:r>
            <a:endParaRPr lang="en-US" sz="2600" dirty="0"/>
          </a:p>
        </p:txBody>
      </p:sp>
      <p:sp>
        <p:nvSpPr>
          <p:cNvPr id="59" name="Text 57"/>
          <p:cNvSpPr/>
          <p:nvPr/>
        </p:nvSpPr>
        <p:spPr>
          <a:xfrm>
            <a:off x="7690104" y="2743200"/>
            <a:ext cx="124358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MoMo Payout</a:t>
            </a:r>
            <a:endParaRPr lang="en-US" sz="1100" dirty="0"/>
          </a:p>
        </p:txBody>
      </p:sp>
      <p:sp>
        <p:nvSpPr>
          <p:cNvPr id="60" name="Text 58"/>
          <p:cNvSpPr/>
          <p:nvPr/>
        </p:nvSpPr>
        <p:spPr>
          <a:xfrm>
            <a:off x="7690104" y="3127248"/>
            <a:ext cx="12435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USDC→NGN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receives</a:t>
            </a:r>
            <a:endParaRPr lang="en-US" sz="950" dirty="0"/>
          </a:p>
        </p:txBody>
      </p:sp>
      <p:sp>
        <p:nvSpPr>
          <p:cNvPr id="61" name="Shape 59"/>
          <p:cNvSpPr/>
          <p:nvPr/>
        </p:nvSpPr>
        <p:spPr>
          <a:xfrm>
            <a:off x="7726680" y="3657600"/>
            <a:ext cx="1170432" cy="347472"/>
          </a:xfrm>
          <a:prstGeom prst="rect">
            <a:avLst/>
          </a:prstGeom>
          <a:solidFill>
            <a:srgbClr val="FFFFFF"/>
          </a:solidFill>
          <a:ln w="9525">
            <a:solidFill>
              <a:srgbClr val="0A7A46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7726680" y="3703320"/>
            <a:ext cx="11704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~11s</a:t>
            </a:r>
            <a:endParaRPr lang="en-US" sz="1150" dirty="0"/>
          </a:p>
        </p:txBody>
      </p:sp>
      <p:sp>
        <p:nvSpPr>
          <p:cNvPr id="63" name="Shape 61"/>
          <p:cNvSpPr/>
          <p:nvPr/>
        </p:nvSpPr>
        <p:spPr>
          <a:xfrm>
            <a:off x="320040" y="4608576"/>
            <a:ext cx="8503920" cy="347472"/>
          </a:xfrm>
          <a:prstGeom prst="rect">
            <a:avLst/>
          </a:prstGeom>
          <a:solidFill>
            <a:srgbClr val="E6F8EF"/>
          </a:solidFill>
          <a:ln w="19050">
            <a:solidFill>
              <a:srgbClr val="0A7A46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502920" y="466344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Total: 11 seconds  ·  Fee: KES 15 (0.3%)  ·  Joseph saved KES 825 vs Western Union  ·  John receives ₦59,780 NGN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9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20040" y="13716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STREAM 2  ·  TRUST-AS-A-SERVICE  ·  B2B ORACLE API</a:t>
            </a:r>
            <a:endParaRPr lang="en-US" sz="900" dirty="0"/>
          </a:p>
        </p:txBody>
      </p:sp>
      <p:sp>
        <p:nvSpPr>
          <p:cNvPr id="3" name="Shape 1"/>
          <p:cNvSpPr/>
          <p:nvPr/>
        </p:nvSpPr>
        <p:spPr>
          <a:xfrm>
            <a:off x="320040" y="347472"/>
            <a:ext cx="8503920" cy="4462272"/>
          </a:xfrm>
          <a:prstGeom prst="rect">
            <a:avLst/>
          </a:prstGeom>
          <a:solidFill>
            <a:srgbClr val="FFFFFF"/>
          </a:solidFill>
          <a:ln w="25400">
            <a:solidFill>
              <a:srgbClr val="F59E0B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320040" y="347472"/>
            <a:ext cx="8503920" cy="73152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75488" y="457200"/>
            <a:ext cx="5029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B2B Oracle API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75488" y="905256"/>
            <a:ext cx="5303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Network as Code + Gemini 3.1 trust score — callable by any bank, insurer or fintech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492240" y="420624"/>
            <a:ext cx="2148840" cy="896112"/>
          </a:xfrm>
          <a:prstGeom prst="rect">
            <a:avLst/>
          </a:prstGeom>
          <a:solidFill>
            <a:srgbClr val="FEF5E0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92240" y="457200"/>
            <a:ext cx="21488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$0.05</a:t>
            </a:r>
            <a:endParaRPr lang="en-US" sz="3000" dirty="0"/>
          </a:p>
        </p:txBody>
      </p:sp>
      <p:sp>
        <p:nvSpPr>
          <p:cNvPr id="9" name="Text 7"/>
          <p:cNvSpPr/>
          <p:nvPr/>
        </p:nvSpPr>
        <p:spPr>
          <a:xfrm>
            <a:off x="6492240" y="941832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API call  ·  $6M/yr ARR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475488" y="1280160"/>
            <a:ext cx="8229600" cy="10973"/>
          </a:xfrm>
          <a:prstGeom prst="rect">
            <a:avLst/>
          </a:prstGeom>
          <a:solidFill>
            <a:srgbClr val="E2E6ED"/>
          </a:solidFill>
          <a:ln w="12700">
            <a:solidFill>
              <a:srgbClr val="E2E6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" y="1335024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ENDPOINT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475488" y="1536192"/>
            <a:ext cx="3822192" cy="274320"/>
          </a:xfrm>
          <a:prstGeom prst="rect">
            <a:avLst/>
          </a:prstGeom>
          <a:solidFill>
            <a:srgbClr val="EBF0FF"/>
          </a:solidFill>
          <a:ln w="6350">
            <a:solidFill>
              <a:srgbClr val="1A4FD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21208" y="1554480"/>
            <a:ext cx="4754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1024128" y="1554480"/>
            <a:ext cx="3246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0C0C0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/trust/check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75488" y="1874520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AUTHENTICATION</a:t>
            </a:r>
            <a:endParaRPr lang="en-US" sz="800" dirty="0"/>
          </a:p>
        </p:txBody>
      </p:sp>
      <p:sp>
        <p:nvSpPr>
          <p:cNvPr id="16" name="Shape 14"/>
          <p:cNvSpPr/>
          <p:nvPr/>
        </p:nvSpPr>
        <p:spPr>
          <a:xfrm>
            <a:off x="475488" y="2075688"/>
            <a:ext cx="3822192" cy="274320"/>
          </a:xfrm>
          <a:prstGeom prst="rect">
            <a:avLst/>
          </a:prstGeom>
          <a:solidFill>
            <a:srgbClr val="F2F4F7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103120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Authorization: Bearer {api_key}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475488" y="2414016"/>
            <a:ext cx="27432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BODY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475488" y="2615184"/>
            <a:ext cx="3822192" cy="1426464"/>
          </a:xfrm>
          <a:prstGeom prst="rect">
            <a:avLst/>
          </a:prstGeom>
          <a:solidFill>
            <a:srgbClr val="F2F4F7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66928" y="2670048"/>
            <a:ext cx="3639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0C0C0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66928" y="2889504"/>
            <a:ext cx="3639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"phone":     "+254712000001",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66928" y="3108960"/>
            <a:ext cx="3639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"use_case":  "payment",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566928" y="3328416"/>
            <a:ext cx="3639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"amount":    38.46,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566928" y="3547872"/>
            <a:ext cx="3639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"client_id": "std_bank_prod"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566928" y="3767328"/>
            <a:ext cx="36393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0C0C0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475488" y="4096512"/>
            <a:ext cx="382219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FIELDS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475488" y="4233672"/>
            <a:ext cx="3822192" cy="128016"/>
          </a:xfrm>
          <a:prstGeom prst="rect">
            <a:avLst/>
          </a:prstGeom>
          <a:solidFill>
            <a:srgbClr val="F2F4F7"/>
          </a:solidFill>
          <a:ln w="3810">
            <a:solidFill>
              <a:srgbClr val="E2E6E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12064" y="4244645"/>
            <a:ext cx="82296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phone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1353312" y="4244645"/>
            <a:ext cx="50292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2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string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1874520" y="4244645"/>
            <a:ext cx="59436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2487168" y="4244645"/>
            <a:ext cx="1719072" cy="1051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MSISDN in E.164 format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475488" y="4370832"/>
            <a:ext cx="3822192" cy="128016"/>
          </a:xfrm>
          <a:prstGeom prst="rect">
            <a:avLst/>
          </a:prstGeom>
          <a:solidFill>
            <a:srgbClr val="FFFFFF"/>
          </a:solidFill>
          <a:ln w="3810">
            <a:solidFill>
              <a:srgbClr val="E2E6E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12064" y="4381805"/>
            <a:ext cx="82296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use_case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1353312" y="4381805"/>
            <a:ext cx="50292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2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string</a:t>
            </a:r>
            <a:endParaRPr lang="en-US" sz="800" dirty="0"/>
          </a:p>
        </p:txBody>
      </p:sp>
      <p:sp>
        <p:nvSpPr>
          <p:cNvPr id="35" name="Text 33"/>
          <p:cNvSpPr/>
          <p:nvPr/>
        </p:nvSpPr>
        <p:spPr>
          <a:xfrm>
            <a:off x="1874520" y="4381805"/>
            <a:ext cx="59436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2487168" y="4381805"/>
            <a:ext cx="1719072" cy="1051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payment | loan | kyc | account_opening</a:t>
            </a:r>
            <a:endParaRPr lang="en-US" sz="750" dirty="0"/>
          </a:p>
        </p:txBody>
      </p:sp>
      <p:sp>
        <p:nvSpPr>
          <p:cNvPr id="37" name="Shape 35"/>
          <p:cNvSpPr/>
          <p:nvPr/>
        </p:nvSpPr>
        <p:spPr>
          <a:xfrm>
            <a:off x="475488" y="4507992"/>
            <a:ext cx="3822192" cy="128016"/>
          </a:xfrm>
          <a:prstGeom prst="rect">
            <a:avLst/>
          </a:prstGeom>
          <a:solidFill>
            <a:srgbClr val="F2F4F7"/>
          </a:solidFill>
          <a:ln w="3810">
            <a:solidFill>
              <a:srgbClr val="E2E6ED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12064" y="4518965"/>
            <a:ext cx="82296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amount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1353312" y="4518965"/>
            <a:ext cx="50292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2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float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1874520" y="4518965"/>
            <a:ext cx="59436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A8A9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optional</a:t>
            </a:r>
            <a:endParaRPr lang="en-US" sz="800" dirty="0"/>
          </a:p>
        </p:txBody>
      </p:sp>
      <p:sp>
        <p:nvSpPr>
          <p:cNvPr id="41" name="Text 39"/>
          <p:cNvSpPr/>
          <p:nvPr/>
        </p:nvSpPr>
        <p:spPr>
          <a:xfrm>
            <a:off x="2487168" y="4518965"/>
            <a:ext cx="1719072" cy="1051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 amount in USD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475488" y="4645152"/>
            <a:ext cx="3822192" cy="128016"/>
          </a:xfrm>
          <a:prstGeom prst="rect">
            <a:avLst/>
          </a:prstGeom>
          <a:solidFill>
            <a:srgbClr val="FFFFFF"/>
          </a:solidFill>
          <a:ln w="3810">
            <a:solidFill>
              <a:srgbClr val="E2E6ED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12064" y="4656125"/>
            <a:ext cx="82296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client_id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1353312" y="4656125"/>
            <a:ext cx="50292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2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string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1874520" y="4656125"/>
            <a:ext cx="594360" cy="1051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C4201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2487168" y="4656125"/>
            <a:ext cx="1719072" cy="105156"/>
          </a:xfrm>
          <a:prstGeom prst="rect">
            <a:avLst/>
          </a:prstGeom>
          <a:noFill/>
          <a:ln/>
        </p:spPr>
        <p:txBody>
          <a:bodyPr wrap="non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client identifier for audit trail</a:t>
            </a:r>
            <a:endParaRPr lang="en-US" sz="750" dirty="0"/>
          </a:p>
        </p:txBody>
      </p:sp>
      <p:sp>
        <p:nvSpPr>
          <p:cNvPr id="47" name="Shape 45"/>
          <p:cNvSpPr/>
          <p:nvPr/>
        </p:nvSpPr>
        <p:spPr>
          <a:xfrm>
            <a:off x="4352544" y="1298448"/>
            <a:ext cx="10973" cy="3529584"/>
          </a:xfrm>
          <a:prstGeom prst="rect">
            <a:avLst/>
          </a:prstGeom>
          <a:solidFill>
            <a:srgbClr val="E2E6ED"/>
          </a:solidFill>
          <a:ln w="12700">
            <a:solidFill>
              <a:srgbClr val="E2E6ED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462272" y="1335024"/>
            <a:ext cx="4114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  200 OK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4462272" y="1536192"/>
            <a:ext cx="4224528" cy="3273552"/>
          </a:xfrm>
          <a:prstGeom prst="rect">
            <a:avLst/>
          </a:prstGeom>
          <a:solidFill>
            <a:srgbClr val="F2F4F7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535424" y="1591056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C0C0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en-US" sz="900" dirty="0"/>
          </a:p>
        </p:txBody>
      </p:sp>
      <p:sp>
        <p:nvSpPr>
          <p:cNvPr id="51" name="Text 49"/>
          <p:cNvSpPr/>
          <p:nvPr/>
        </p:nvSpPr>
        <p:spPr>
          <a:xfrm>
            <a:off x="4535424" y="1749247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2500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"score":          94,</a:t>
            </a:r>
            <a:endParaRPr lang="en-US" sz="900" dirty="0"/>
          </a:p>
        </p:txBody>
      </p:sp>
      <p:sp>
        <p:nvSpPr>
          <p:cNvPr id="52" name="Text 50"/>
          <p:cNvSpPr/>
          <p:nvPr/>
        </p:nvSpPr>
        <p:spPr>
          <a:xfrm>
            <a:off x="4535424" y="1907438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"recommendation": "ALLOW",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535424" y="2065630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A7A4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"confidence":     "HIGH",</a:t>
            </a:r>
            <a:endParaRPr lang="en-US" sz="900" dirty="0"/>
          </a:p>
        </p:txBody>
      </p:sp>
      <p:sp>
        <p:nvSpPr>
          <p:cNvPr id="54" name="Text 52"/>
          <p:cNvSpPr/>
          <p:nvPr/>
        </p:nvSpPr>
        <p:spPr>
          <a:xfrm>
            <a:off x="4535424" y="2223821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"reasoning":      "All 6 Nokia signals clean. Device</a:t>
            </a:r>
            <a:endParaRPr lang="en-US" sz="900" dirty="0"/>
          </a:p>
        </p:txBody>
      </p:sp>
      <p:sp>
        <p:nvSpPr>
          <p:cNvPr id="55" name="Text 53"/>
          <p:cNvSpPr/>
          <p:nvPr/>
        </p:nvSpPr>
        <p:spPr>
          <a:xfrm>
            <a:off x="4535424" y="2382012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         stable, SIM not swapped,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4535424" y="2540203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         roaming in KE, KYC 0.85", </a:t>
            </a:r>
            <a:endParaRPr lang="en-US" sz="900" dirty="0"/>
          </a:p>
        </p:txBody>
      </p:sp>
      <p:sp>
        <p:nvSpPr>
          <p:cNvPr id="57" name="Text 55"/>
          <p:cNvSpPr/>
          <p:nvPr/>
        </p:nvSpPr>
        <p:spPr>
          <a:xfrm>
            <a:off x="4535424" y="2698394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4A4A5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"check_id":       "chk_a3f9b2c1d4e5",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4535424" y="2856586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C0C0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"signals": {</a:t>
            </a:r>
            <a:endParaRPr lang="en-US" sz="900" dirty="0"/>
          </a:p>
        </p:txBody>
      </p:sp>
      <p:sp>
        <p:nvSpPr>
          <p:cNvPr id="59" name="Text 57"/>
          <p:cNvSpPr/>
          <p:nvPr/>
        </p:nvSpPr>
        <p:spPr>
          <a:xfrm>
            <a:off x="4535424" y="3014777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"device_changed":    false,</a:t>
            </a:r>
            <a:endParaRPr lang="en-US" sz="900" dirty="0"/>
          </a:p>
        </p:txBody>
      </p:sp>
      <p:sp>
        <p:nvSpPr>
          <p:cNvPr id="60" name="Text 58"/>
          <p:cNvSpPr/>
          <p:nvPr/>
        </p:nvSpPr>
        <p:spPr>
          <a:xfrm>
            <a:off x="4535424" y="3172968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"sim_swapped":       false,</a:t>
            </a:r>
            <a:endParaRPr lang="en-US" sz="900" dirty="0"/>
          </a:p>
        </p:txBody>
      </p:sp>
      <p:sp>
        <p:nvSpPr>
          <p:cNvPr id="61" name="Text 59"/>
          <p:cNvSpPr/>
          <p:nvPr/>
        </p:nvSpPr>
        <p:spPr>
          <a:xfrm>
            <a:off x="4535424" y="3331159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"roaming":           false,</a:t>
            </a:r>
            <a:endParaRPr lang="en-US" sz="900" dirty="0"/>
          </a:p>
        </p:txBody>
      </p:sp>
      <p:sp>
        <p:nvSpPr>
          <p:cNvPr id="62" name="Text 60"/>
          <p:cNvSpPr/>
          <p:nvPr/>
        </p:nvSpPr>
        <p:spPr>
          <a:xfrm>
            <a:off x="4535424" y="3489350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"country":           "KE",</a:t>
            </a:r>
            <a:endParaRPr lang="en-US" sz="900" dirty="0"/>
          </a:p>
        </p:txBody>
      </p:sp>
      <p:sp>
        <p:nvSpPr>
          <p:cNvPr id="63" name="Text 61"/>
          <p:cNvSpPr/>
          <p:nvPr/>
        </p:nvSpPr>
        <p:spPr>
          <a:xfrm>
            <a:off x="4535424" y="3647542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"kyc_score":         0.85,</a:t>
            </a:r>
            <a:endParaRPr lang="en-US" sz="900" dirty="0"/>
          </a:p>
        </p:txBody>
      </p:sp>
      <p:sp>
        <p:nvSpPr>
          <p:cNvPr id="64" name="Text 62"/>
          <p:cNvSpPr/>
          <p:nvPr/>
        </p:nvSpPr>
        <p:spPr>
          <a:xfrm>
            <a:off x="4535424" y="3805733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"near_agent":        true,</a:t>
            </a:r>
            <a:endParaRPr lang="en-US" sz="900" dirty="0"/>
          </a:p>
        </p:txBody>
      </p:sp>
      <p:sp>
        <p:nvSpPr>
          <p:cNvPr id="65" name="Text 63"/>
          <p:cNvSpPr/>
          <p:nvPr/>
        </p:nvSpPr>
        <p:spPr>
          <a:xfrm>
            <a:off x="4535424" y="3963924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4FD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"number_verified":   true,</a:t>
            </a:r>
            <a:endParaRPr lang="en-US" sz="900" dirty="0"/>
          </a:p>
        </p:txBody>
      </p:sp>
      <p:sp>
        <p:nvSpPr>
          <p:cNvPr id="66" name="Text 64"/>
          <p:cNvSpPr/>
          <p:nvPr/>
        </p:nvSpPr>
        <p:spPr>
          <a:xfrm>
            <a:off x="4535424" y="4122115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A6E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"nokia_response_ms": 312</a:t>
            </a:r>
            <a:endParaRPr lang="en-US" sz="900" dirty="0"/>
          </a:p>
        </p:txBody>
      </p:sp>
      <p:sp>
        <p:nvSpPr>
          <p:cNvPr id="67" name="Text 65"/>
          <p:cNvSpPr/>
          <p:nvPr/>
        </p:nvSpPr>
        <p:spPr>
          <a:xfrm>
            <a:off x="4535424" y="4280306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C0C0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}</a:t>
            </a:r>
            <a:endParaRPr lang="en-US" sz="900" dirty="0"/>
          </a:p>
        </p:txBody>
      </p:sp>
      <p:sp>
        <p:nvSpPr>
          <p:cNvPr id="68" name="Text 66"/>
          <p:cNvSpPr/>
          <p:nvPr/>
        </p:nvSpPr>
        <p:spPr>
          <a:xfrm>
            <a:off x="4535424" y="4438498"/>
            <a:ext cx="407822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C0C0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900" dirty="0"/>
          </a:p>
        </p:txBody>
      </p:sp>
      <p:sp>
        <p:nvSpPr>
          <p:cNvPr id="69" name="Shape 67"/>
          <p:cNvSpPr/>
          <p:nvPr/>
        </p:nvSpPr>
        <p:spPr>
          <a:xfrm>
            <a:off x="320040" y="4754880"/>
            <a:ext cx="8503920" cy="384048"/>
          </a:xfrm>
          <a:prstGeom prst="rect">
            <a:avLst/>
          </a:prstGeom>
          <a:solidFill>
            <a:srgbClr val="FEF5E0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457200" y="4800600"/>
            <a:ext cx="8321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 Bad Request  ·  403 Forbidden — invalid api_key  ·  422 BLOCK  ·  429 Rate limit 100/s  ·  10 clients × 1M calls/mo = $6M/yr ARR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65760" y="164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92500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COMES NEXT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365760" y="347472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3600" b="1" dirty="0">
                <a:solidFill>
                  <a:srgbClr val="0C0C0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Beyond USSD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365760" y="1170432"/>
            <a:ext cx="2743200" cy="3657600"/>
          </a:xfrm>
          <a:prstGeom prst="rect">
            <a:avLst/>
          </a:prstGeom>
          <a:solidFill>
            <a:srgbClr val="E6F8EF"/>
          </a:solidFill>
          <a:ln w="19050">
            <a:solidFill>
              <a:srgbClr val="0A7A4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170432"/>
            <a:ext cx="2743200" cy="45720"/>
          </a:xfrm>
          <a:prstGeom prst="rect">
            <a:avLst/>
          </a:prstGeom>
          <a:solidFill>
            <a:srgbClr val="0A7A46"/>
          </a:solidFill>
          <a:ln w="12700">
            <a:solidFill>
              <a:srgbClr val="0A7A4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43584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💬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457200" y="181051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7A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 Banking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75488" y="2267712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2340864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Oracle — MSISDN is still the key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75488" y="2889504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2962656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WhatsApp Business API + Twilio / Africa's Talking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" y="3511296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48640" y="3584448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500M WhatsApp users in Africa active today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5488" y="4133088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4206240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new backend — same POST /trust/check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91840" y="1170432"/>
            <a:ext cx="2743200" cy="3657600"/>
          </a:xfrm>
          <a:prstGeom prst="rect">
            <a:avLst/>
          </a:prstGeom>
          <a:solidFill>
            <a:srgbClr val="EBF0FF"/>
          </a:solidFill>
          <a:ln w="19050">
            <a:solidFill>
              <a:srgbClr val="1A4FD6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291840" y="1170432"/>
            <a:ext cx="2743200" cy="45720"/>
          </a:xfrm>
          <a:prstGeom prst="rect">
            <a:avLst/>
          </a:prstGeom>
          <a:solidFill>
            <a:srgbClr val="1A4FD6"/>
          </a:solidFill>
          <a:ln w="12700">
            <a:solidFill>
              <a:srgbClr val="1A4FD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91840" y="1243584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🤖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3383280" y="181051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4FD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Voice Agent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3401568" y="2267712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474720" y="2340864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Gemini Voice API — Swahili, Yoruba, Zulu, Amharic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401568" y="2889504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474720" y="2962656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Caller ID = MSISDN = wallet derivation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401568" y="3511296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474720" y="3584448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Reaches users with no data, no literacy needed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3401568" y="4133088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474720" y="4206240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Prototype with Twilio + Gemini Live API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1170432"/>
            <a:ext cx="2743200" cy="3657600"/>
          </a:xfrm>
          <a:prstGeom prst="rect">
            <a:avLst/>
          </a:prstGeom>
          <a:solidFill>
            <a:srgbClr val="F2EEFF"/>
          </a:solidFill>
          <a:ln w="19050">
            <a:solidFill>
              <a:srgbClr val="6B22C8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217920" y="1170432"/>
            <a:ext cx="2743200" cy="45720"/>
          </a:xfrm>
          <a:prstGeom prst="rect">
            <a:avLst/>
          </a:prstGeom>
          <a:solidFill>
            <a:srgbClr val="6B22C8"/>
          </a:solidFill>
          <a:ln w="12700">
            <a:solidFill>
              <a:srgbClr val="6B22C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17920" y="1243584"/>
            <a:ext cx="2743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⚡</a:t>
            </a:r>
            <a:endParaRPr lang="en-US" sz="2800" dirty="0"/>
          </a:p>
        </p:txBody>
      </p:sp>
      <p:sp>
        <p:nvSpPr>
          <p:cNvPr id="31" name="Text 29"/>
          <p:cNvSpPr/>
          <p:nvPr/>
        </p:nvSpPr>
        <p:spPr>
          <a:xfrm>
            <a:off x="6309360" y="181051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B22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ERC-4337 Smart Wallets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6327648" y="2267712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400800" y="2340864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Gasless transactions — Ubuntu Pay pays gas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327648" y="2889504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400800" y="2962656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Nokia SIM swap → auto Restricted Mode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327648" y="3511296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400800" y="3584448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Polygon ID: ZK-proof KYC — no ID upload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6327648" y="4133088"/>
            <a:ext cx="2523744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2E6ED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400800" y="4206240"/>
            <a:ext cx="237744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A4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Ubuntu Save: Aave 4% APY yield product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Ubuntu Pay — Technical Architecture</dc:title>
  <dc:subject>PptxGenJS Presentation</dc:subject>
  <dc:creator>PptxGenJS</dc:creator>
  <cp:lastModifiedBy>PptxGenJS</cp:lastModifiedBy>
  <cp:revision>1</cp:revision>
  <dcterms:created xsi:type="dcterms:W3CDTF">2026-05-05T19:07:41Z</dcterms:created>
  <dcterms:modified xsi:type="dcterms:W3CDTF">2026-05-05T19:07:41Z</dcterms:modified>
</cp:coreProperties>
</file>